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730EE-368D-49BF-AF42-44B57C582444}" type="datetimeFigureOut">
              <a:rPr lang="it-IT" smtClean="0"/>
              <a:pPr/>
              <a:t>18/07/2018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0C1BA-E7AA-4C57-994B-51054F27C26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E495-2AE5-4074-80B2-186B50908E70}" type="datetimeFigureOut">
              <a:rPr lang="it-IT" smtClean="0"/>
              <a:pPr/>
              <a:t>18/07/2018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AE6C-D223-40A2-A1F2-C3E6ABC753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E495-2AE5-4074-80B2-186B50908E70}" type="datetimeFigureOut">
              <a:rPr lang="it-IT" smtClean="0"/>
              <a:pPr/>
              <a:t>18/07/2018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AE6C-D223-40A2-A1F2-C3E6ABC753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E495-2AE5-4074-80B2-186B50908E70}" type="datetimeFigureOut">
              <a:rPr lang="it-IT" smtClean="0"/>
              <a:pPr/>
              <a:t>18/07/2018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AE6C-D223-40A2-A1F2-C3E6ABC753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E495-2AE5-4074-80B2-186B50908E70}" type="datetimeFigureOut">
              <a:rPr lang="it-IT" smtClean="0"/>
              <a:pPr/>
              <a:t>18/07/2018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AE6C-D223-40A2-A1F2-C3E6ABC753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E495-2AE5-4074-80B2-186B50908E70}" type="datetimeFigureOut">
              <a:rPr lang="it-IT" smtClean="0"/>
              <a:pPr/>
              <a:t>18/07/2018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AE6C-D223-40A2-A1F2-C3E6ABC753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E495-2AE5-4074-80B2-186B50908E70}" type="datetimeFigureOut">
              <a:rPr lang="it-IT" smtClean="0"/>
              <a:pPr/>
              <a:t>18/07/2018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AE6C-D223-40A2-A1F2-C3E6ABC753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E495-2AE5-4074-80B2-186B50908E70}" type="datetimeFigureOut">
              <a:rPr lang="it-IT" smtClean="0"/>
              <a:pPr/>
              <a:t>18/07/2018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AE6C-D223-40A2-A1F2-C3E6ABC753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E495-2AE5-4074-80B2-186B50908E70}" type="datetimeFigureOut">
              <a:rPr lang="it-IT" smtClean="0"/>
              <a:pPr/>
              <a:t>18/07/2018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AE6C-D223-40A2-A1F2-C3E6ABC753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E495-2AE5-4074-80B2-186B50908E70}" type="datetimeFigureOut">
              <a:rPr lang="it-IT" smtClean="0"/>
              <a:pPr/>
              <a:t>18/07/2018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AE6C-D223-40A2-A1F2-C3E6ABC753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E495-2AE5-4074-80B2-186B50908E70}" type="datetimeFigureOut">
              <a:rPr lang="it-IT" smtClean="0"/>
              <a:pPr/>
              <a:t>18/07/2018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AE6C-D223-40A2-A1F2-C3E6ABC753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E495-2AE5-4074-80B2-186B50908E70}" type="datetimeFigureOut">
              <a:rPr lang="it-IT" smtClean="0"/>
              <a:pPr/>
              <a:t>18/07/2018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AE6C-D223-40A2-A1F2-C3E6ABC753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DE495-2AE5-4074-80B2-186B50908E70}" type="datetimeFigureOut">
              <a:rPr lang="it-IT" smtClean="0"/>
              <a:pPr/>
              <a:t>18/07/2018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5AE6C-D223-40A2-A1F2-C3E6ABC7530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arrotondato 2"/>
          <p:cNvSpPr/>
          <p:nvPr/>
        </p:nvSpPr>
        <p:spPr>
          <a:xfrm>
            <a:off x="642910" y="714356"/>
            <a:ext cx="7929618" cy="450059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785786" y="1071546"/>
            <a:ext cx="757242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PROCESSO/SOTTOPRCESSO: </a:t>
            </a:r>
            <a:r>
              <a:rPr lang="it-IT" sz="1400" dirty="0" smtClean="0"/>
              <a:t>Inclusione  degli alunni  con disabilità</a:t>
            </a:r>
          </a:p>
          <a:p>
            <a:endParaRPr lang="it-IT" sz="1400" dirty="0" smtClean="0"/>
          </a:p>
          <a:p>
            <a:endParaRPr lang="it-IT" sz="1400" dirty="0" smtClean="0"/>
          </a:p>
          <a:p>
            <a:r>
              <a:rPr lang="it-IT" sz="1400" dirty="0" smtClean="0"/>
              <a:t> </a:t>
            </a:r>
            <a:r>
              <a:rPr lang="it-IT" sz="1400" b="1" dirty="0" smtClean="0"/>
              <a:t>PROCESSO </a:t>
            </a:r>
            <a:r>
              <a:rPr lang="it-IT" sz="1400" b="1" dirty="0" err="1" smtClean="0"/>
              <a:t>DI</a:t>
            </a:r>
            <a:r>
              <a:rPr lang="it-IT" sz="1400" b="1" dirty="0" smtClean="0"/>
              <a:t> LIVELLO SUPERIORE: </a:t>
            </a:r>
            <a:r>
              <a:rPr lang="it-IT" sz="1400" dirty="0" smtClean="0"/>
              <a:t> Protocollo di accoglienza inclusione </a:t>
            </a:r>
          </a:p>
          <a:p>
            <a:endParaRPr lang="it-IT" sz="1400" dirty="0" smtClean="0"/>
          </a:p>
          <a:p>
            <a:endParaRPr lang="it-IT" sz="1400" b="1" dirty="0"/>
          </a:p>
          <a:p>
            <a:endParaRPr lang="it-IT" sz="1400" b="1" dirty="0" smtClean="0"/>
          </a:p>
          <a:p>
            <a:r>
              <a:rPr lang="it-IT" sz="1400" b="1" dirty="0" smtClean="0"/>
              <a:t>INIZIO PROCESSO: </a:t>
            </a:r>
            <a:r>
              <a:rPr lang="it-IT" sz="1400" dirty="0" smtClean="0"/>
              <a:t>Settembre               </a:t>
            </a:r>
            <a:r>
              <a:rPr lang="it-IT" sz="1400" b="1" dirty="0" smtClean="0"/>
              <a:t>FINE PROCESSO: </a:t>
            </a:r>
            <a:r>
              <a:rPr lang="it-IT" sz="1400" dirty="0" smtClean="0"/>
              <a:t>Giugno</a:t>
            </a:r>
          </a:p>
          <a:p>
            <a:endParaRPr lang="it-IT" sz="1400" dirty="0" smtClean="0"/>
          </a:p>
          <a:p>
            <a:endParaRPr lang="it-IT" sz="1400" dirty="0"/>
          </a:p>
          <a:p>
            <a:endParaRPr lang="it-IT" sz="1400" dirty="0" smtClean="0"/>
          </a:p>
          <a:p>
            <a:r>
              <a:rPr lang="it-IT" sz="1400" b="1" dirty="0" smtClean="0"/>
              <a:t>OBIETTIVI PRINCIPALI: </a:t>
            </a:r>
            <a:r>
              <a:rPr lang="it-IT" sz="1400" dirty="0" smtClean="0"/>
              <a:t>Creare una modalità valida e condivisa per l’accoglienza degli alunni stranieri e per  realizzare l’inclusione</a:t>
            </a:r>
            <a:endParaRPr lang="it-IT" sz="1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asellaDiTesto 28"/>
          <p:cNvSpPr txBox="1"/>
          <p:nvPr/>
        </p:nvSpPr>
        <p:spPr>
          <a:xfrm>
            <a:off x="3214678" y="4357694"/>
            <a:ext cx="535785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b="1" dirty="0" smtClean="0"/>
              <a:t>Misurazione:</a:t>
            </a:r>
          </a:p>
          <a:p>
            <a:pPr>
              <a:buFont typeface="Arial" pitchFamily="34" charset="0"/>
              <a:buChar char="•"/>
            </a:pPr>
            <a:r>
              <a:rPr lang="it-IT" sz="1200" b="1" dirty="0" smtClean="0"/>
              <a:t>Monitoraggio iniziale </a:t>
            </a:r>
            <a:r>
              <a:rPr lang="it-IT" sz="1200" dirty="0" smtClean="0"/>
              <a:t>attraverso: </a:t>
            </a:r>
          </a:p>
          <a:p>
            <a:pPr>
              <a:buFont typeface="Wingdings" pitchFamily="2" charset="2"/>
              <a:buChar char="ü"/>
            </a:pPr>
            <a:r>
              <a:rPr lang="it-IT" sz="1200" dirty="0" smtClean="0"/>
              <a:t>Elenco alunni (Segreteria didattica)</a:t>
            </a:r>
          </a:p>
          <a:p>
            <a:pPr>
              <a:buFont typeface="Wingdings" pitchFamily="2" charset="2"/>
              <a:buChar char="ü"/>
            </a:pPr>
            <a:r>
              <a:rPr lang="it-IT" sz="1200" dirty="0" smtClean="0"/>
              <a:t>Moduli di rilevazione dei </a:t>
            </a:r>
            <a:r>
              <a:rPr lang="it-IT" sz="1200" dirty="0" err="1" smtClean="0"/>
              <a:t>Cdc</a:t>
            </a:r>
            <a:r>
              <a:rPr lang="it-IT" sz="1200" dirty="0" smtClean="0"/>
              <a:t> di ottobre – </a:t>
            </a:r>
          </a:p>
          <a:p>
            <a:pPr>
              <a:buFont typeface="Arial" pitchFamily="34" charset="0"/>
              <a:buChar char="•"/>
            </a:pPr>
            <a:r>
              <a:rPr lang="it-IT" sz="1200" b="1" dirty="0" smtClean="0"/>
              <a:t>Monitoraggio intermedio </a:t>
            </a:r>
            <a:r>
              <a:rPr lang="it-IT" sz="1200" dirty="0" smtClean="0"/>
              <a:t>attraverso:</a:t>
            </a:r>
          </a:p>
          <a:p>
            <a:pPr>
              <a:buFont typeface="Wingdings" pitchFamily="2" charset="2"/>
              <a:buChar char="ü"/>
            </a:pPr>
            <a:r>
              <a:rPr lang="it-IT" sz="1200" dirty="0" smtClean="0"/>
              <a:t>Moduli di rilevazione degli alunni stranieri con insufficienze nel Primo Quadrimestre (Febbraio) e/o dati forniti dalla </a:t>
            </a:r>
            <a:r>
              <a:rPr lang="it-IT" sz="1200" dirty="0" err="1" smtClean="0"/>
              <a:t>Segr</a:t>
            </a:r>
            <a:r>
              <a:rPr lang="it-IT" sz="1200" dirty="0" smtClean="0"/>
              <a:t>. didattica</a:t>
            </a:r>
          </a:p>
          <a:p>
            <a:pPr>
              <a:buFont typeface="Wingdings" pitchFamily="2" charset="2"/>
              <a:buChar char="ü"/>
            </a:pPr>
            <a:r>
              <a:rPr lang="it-IT" sz="1200" dirty="0" smtClean="0"/>
              <a:t>Rilevazione dei dati relativi ai recuperi (Vicepresidenza  e </a:t>
            </a:r>
            <a:r>
              <a:rPr lang="it-IT" sz="1200" dirty="0" err="1" smtClean="0"/>
              <a:t>Segr</a:t>
            </a:r>
            <a:r>
              <a:rPr lang="it-IT" sz="1200" dirty="0" smtClean="0"/>
              <a:t>. </a:t>
            </a:r>
            <a:r>
              <a:rPr lang="it-IT" sz="1200" dirty="0" err="1" smtClean="0"/>
              <a:t>Did.–</a:t>
            </a:r>
            <a:r>
              <a:rPr lang="it-IT" sz="1200" dirty="0" smtClean="0"/>
              <a:t> Aprile)</a:t>
            </a:r>
          </a:p>
          <a:p>
            <a:pPr>
              <a:buFont typeface="Arial" pitchFamily="34" charset="0"/>
              <a:buChar char="•"/>
            </a:pPr>
            <a:r>
              <a:rPr lang="it-IT" sz="1200" b="1" dirty="0" smtClean="0"/>
              <a:t>Monitoraggio finale </a:t>
            </a:r>
            <a:r>
              <a:rPr lang="it-IT" sz="1200" dirty="0" smtClean="0"/>
              <a:t>attraverso:</a:t>
            </a:r>
          </a:p>
          <a:p>
            <a:pPr>
              <a:buFont typeface="Wingdings" pitchFamily="2" charset="2"/>
              <a:buChar char="ü"/>
            </a:pPr>
            <a:r>
              <a:rPr lang="it-IT" sz="1200" dirty="0" smtClean="0"/>
              <a:t>Numero alunni stranieri inizio e fine anno e confronto con l’anno precedente</a:t>
            </a:r>
          </a:p>
          <a:p>
            <a:pPr>
              <a:buFont typeface="Wingdings" pitchFamily="2" charset="2"/>
              <a:buChar char="ü"/>
            </a:pPr>
            <a:r>
              <a:rPr lang="it-IT" sz="1200" dirty="0" smtClean="0"/>
              <a:t>Esito finale degli alunni stranieri(promozione, bocciatura, sospensione del giudizio)</a:t>
            </a:r>
          </a:p>
        </p:txBody>
      </p:sp>
      <p:sp>
        <p:nvSpPr>
          <p:cNvPr id="21" name="Ovale 20"/>
          <p:cNvSpPr/>
          <p:nvPr/>
        </p:nvSpPr>
        <p:spPr>
          <a:xfrm>
            <a:off x="2857488" y="2357430"/>
            <a:ext cx="2857520" cy="192882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CasellaDiTesto 22"/>
          <p:cNvSpPr txBox="1"/>
          <p:nvPr/>
        </p:nvSpPr>
        <p:spPr>
          <a:xfrm>
            <a:off x="285720" y="142852"/>
            <a:ext cx="464347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b="1" dirty="0" smtClean="0"/>
              <a:t>Cosa: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Sito del Liceo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Supporti multimediali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Documenti previsti dalla L.104/92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Modello di PEI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Moduli/Griglie osservative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Materiale informativo da pubblicare sul sito (vademecum,  articoli, link di siti, bibliografie, convegni e aggiornamenti,…)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Circolari e comunicazioni varie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Normativa</a:t>
            </a:r>
            <a:endParaRPr lang="it-IT" sz="1200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5357818" y="214290"/>
            <a:ext cx="3643338" cy="2286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b="1" dirty="0" smtClean="0"/>
              <a:t>Chi: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DS/DSGA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Assistenti amministrativi della Segreteria didattica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Funzione strumentale per gli alunni con L.104/92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Referente per gli alunni con disabilità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GLI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Docenti coordinatori e Consigli di classe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Commissione composizione classi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Genitori e alunni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Operatori socio-sanitari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Formazione docenti  sulla disabilità e sulla didattica inclusiva </a:t>
            </a:r>
          </a:p>
        </p:txBody>
      </p:sp>
      <p:sp>
        <p:nvSpPr>
          <p:cNvPr id="26" name="CasellaDiTesto 25"/>
          <p:cNvSpPr txBox="1"/>
          <p:nvPr/>
        </p:nvSpPr>
        <p:spPr>
          <a:xfrm>
            <a:off x="142844" y="2357430"/>
            <a:ext cx="214314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b="1" dirty="0" smtClean="0"/>
              <a:t>Ingressi: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Moduli di iscrizione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Dati SIDI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Documentazione  medica  e </a:t>
            </a:r>
            <a:r>
              <a:rPr lang="it-IT" sz="1200" dirty="0" err="1" smtClean="0"/>
              <a:t>docum</a:t>
            </a:r>
            <a:r>
              <a:rPr lang="it-IT" sz="1200" dirty="0" smtClean="0"/>
              <a:t>. proveniente da altre scuole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Fascicoli personali degli alunni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err="1" smtClean="0"/>
              <a:t>D.S.</a:t>
            </a:r>
            <a:r>
              <a:rPr lang="it-IT" sz="1200" dirty="0" smtClean="0"/>
              <a:t> e DSGA organizzano: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Archiviazione materiale 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Distribuzione compiti e pianificazione degli interventi del personale amministrativo</a:t>
            </a:r>
          </a:p>
        </p:txBody>
      </p:sp>
      <p:sp>
        <p:nvSpPr>
          <p:cNvPr id="27" name="CasellaDiTesto 26"/>
          <p:cNvSpPr txBox="1"/>
          <p:nvPr/>
        </p:nvSpPr>
        <p:spPr>
          <a:xfrm>
            <a:off x="6215074" y="2571744"/>
            <a:ext cx="278611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b="1" dirty="0" smtClean="0"/>
              <a:t>Uscite:</a:t>
            </a:r>
            <a:endParaRPr lang="it-IT" sz="1200" dirty="0" smtClean="0"/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Successo scolastico degli alunni  con disabilità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PEI iniziale, intermedio e finale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Relazione finale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PAI (Piano Annuale per l’Inclusione) </a:t>
            </a:r>
          </a:p>
        </p:txBody>
      </p:sp>
      <p:sp>
        <p:nvSpPr>
          <p:cNvPr id="28" name="CasellaDiTesto 27"/>
          <p:cNvSpPr txBox="1"/>
          <p:nvPr/>
        </p:nvSpPr>
        <p:spPr>
          <a:xfrm>
            <a:off x="214282" y="4786322"/>
            <a:ext cx="2714644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b="1" dirty="0" smtClean="0"/>
              <a:t>Come: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Definizione delle modalità di iscrizione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Passaggio di informazioni dalla Segreteria didattica a : DS, Funzione strumentale per l’inclusione, Referente per gli alunni con L.104/92, Docenti coordinatori  e </a:t>
            </a:r>
            <a:r>
              <a:rPr lang="it-IT" sz="1200" dirty="0" err="1" smtClean="0"/>
              <a:t>Cdc</a:t>
            </a:r>
            <a:endParaRPr lang="it-IT" sz="1200" dirty="0" smtClean="0"/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Rapporti con le famiglie e gli enti esterni, con l’équipe socio-sanitaria</a:t>
            </a:r>
          </a:p>
        </p:txBody>
      </p:sp>
      <p:sp>
        <p:nvSpPr>
          <p:cNvPr id="31" name="CasellaDiTesto 30"/>
          <p:cNvSpPr txBox="1"/>
          <p:nvPr/>
        </p:nvSpPr>
        <p:spPr>
          <a:xfrm>
            <a:off x="3000364" y="2714620"/>
            <a:ext cx="2786082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b="1" dirty="0" smtClean="0"/>
              <a:t> Principali attività: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Iscrizione/Documentazione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Rapporti con le famiglie /gli enti esterni</a:t>
            </a:r>
          </a:p>
          <a:p>
            <a:pPr>
              <a:buFont typeface="Arial" pitchFamily="34" charset="0"/>
              <a:buChar char="•"/>
            </a:pPr>
            <a:r>
              <a:rPr lang="it-IT" sz="1200" smtClean="0"/>
              <a:t>Redazione PEI</a:t>
            </a:r>
            <a:endParaRPr lang="it-IT" sz="1200" dirty="0" smtClean="0"/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Monitoraggi inclusione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PAI</a:t>
            </a:r>
            <a:endParaRPr lang="it-IT" sz="1200" dirty="0"/>
          </a:p>
        </p:txBody>
      </p:sp>
      <p:sp>
        <p:nvSpPr>
          <p:cNvPr id="36" name="Freccia a destra 35"/>
          <p:cNvSpPr/>
          <p:nvPr/>
        </p:nvSpPr>
        <p:spPr>
          <a:xfrm>
            <a:off x="2357422" y="3071810"/>
            <a:ext cx="42862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Freccia a destra 36"/>
          <p:cNvSpPr/>
          <p:nvPr/>
        </p:nvSpPr>
        <p:spPr>
          <a:xfrm>
            <a:off x="5715008" y="3000372"/>
            <a:ext cx="42862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Freccia bidirezionale orizzontale 38"/>
          <p:cNvSpPr/>
          <p:nvPr/>
        </p:nvSpPr>
        <p:spPr>
          <a:xfrm rot="18594793">
            <a:off x="2373388" y="3648271"/>
            <a:ext cx="518008" cy="28365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Freccia bidirezionale orizzontale 39"/>
          <p:cNvSpPr/>
          <p:nvPr/>
        </p:nvSpPr>
        <p:spPr>
          <a:xfrm rot="2781130">
            <a:off x="5523088" y="3858231"/>
            <a:ext cx="518008" cy="28365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Freccia bidirezionale orizzontale 40"/>
          <p:cNvSpPr/>
          <p:nvPr/>
        </p:nvSpPr>
        <p:spPr>
          <a:xfrm rot="5400000">
            <a:off x="6715141" y="3929065"/>
            <a:ext cx="500063" cy="21431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Freccia curva 41"/>
          <p:cNvSpPr/>
          <p:nvPr/>
        </p:nvSpPr>
        <p:spPr>
          <a:xfrm rot="5400000">
            <a:off x="8421365" y="4437419"/>
            <a:ext cx="456626" cy="44005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7929586" y="4929198"/>
            <a:ext cx="928662" cy="738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rgbClr val="FF0000"/>
                </a:solidFill>
              </a:rPr>
              <a:t>Cosa migliorare e come</a:t>
            </a:r>
            <a:endParaRPr lang="it-IT" sz="1400" dirty="0">
              <a:solidFill>
                <a:srgbClr val="FF0000"/>
              </a:solidFill>
            </a:endParaRPr>
          </a:p>
        </p:txBody>
      </p:sp>
      <p:sp>
        <p:nvSpPr>
          <p:cNvPr id="19" name="Freccia bidirezionale orizzontale 18"/>
          <p:cNvSpPr/>
          <p:nvPr/>
        </p:nvSpPr>
        <p:spPr>
          <a:xfrm rot="13913476">
            <a:off x="2843960" y="2356143"/>
            <a:ext cx="479401" cy="24561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reccia bidirezionale orizzontale 19"/>
          <p:cNvSpPr/>
          <p:nvPr/>
        </p:nvSpPr>
        <p:spPr>
          <a:xfrm rot="18594793">
            <a:off x="4873718" y="2076635"/>
            <a:ext cx="518008" cy="28365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344</Words>
  <Application>Microsoft Office PowerPoint</Application>
  <PresentationFormat>Presentazione su schermo (4:3)</PresentationFormat>
  <Paragraphs>66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Rosa Fiorillo</dc:creator>
  <cp:lastModifiedBy>Rosa Fiorillo</cp:lastModifiedBy>
  <cp:revision>41</cp:revision>
  <dcterms:created xsi:type="dcterms:W3CDTF">2018-04-09T09:09:16Z</dcterms:created>
  <dcterms:modified xsi:type="dcterms:W3CDTF">2018-07-18T20:00:19Z</dcterms:modified>
</cp:coreProperties>
</file>